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k/search?biw=1366&amp;bih=651&amp;tbm=isch&amp;sa=1&amp;ei=prqmWryELYiasAeZ2ojADQ&amp;q=vianoce&amp;oq=vianoce&amp;gs_l=psy-ab" TargetMode="External"/><Relationship Id="rId3" Type="http://schemas.openxmlformats.org/officeDocument/2006/relationships/hyperlink" Target="https://www.google.sk/search?q=pamiatka+zosnul%C3%BDch&amp;source=lnms&amp;tbm=isch&amp;sa=X&amp;ved=0ahUKEwjWyvygs-fZAhViDJoKHXtwCToQ_AUICigB&amp;biw=1366&amp;bih=651#imgdii=4681SsJS5tvzbM:&amp;imgrc=vsrKDIHEZQqRCM:&amp;spf=1520878934132" TargetMode="External"/><Relationship Id="rId7" Type="http://schemas.openxmlformats.org/officeDocument/2006/relationships/hyperlink" Target="https://www.google.sk/search?q=4+ro%C4%8Dn%C3%A9+obdobia&amp;source=lnms&amp;tbm=isch&amp;sa=X&amp;ved=0ahUKEwjBraKrqefZAhXiE5oKHU0PCG8Q_AUICigB&amp;biw=1366&amp;bih=651#imgrc=4sVQc0kRnrRkEM:&amp;spf=1520876198551" TargetMode="External"/><Relationship Id="rId2" Type="http://schemas.openxmlformats.org/officeDocument/2006/relationships/hyperlink" Target="https://www.google.sk/search?q=4+ro%C4%8Dn%C3%A9+obdobia&amp;source=lnms&amp;tbm=isch&amp;sa=X&amp;ved=0ahUKEwjBraKrqefZAhXiE5oKHU0PCG8Q_AUICigB&amp;biw=1366&amp;bih=651#imgrc=cyDQbR0BRAf7SM:&amp;spf=15208761985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k/search?q=4+ro%C4%8Dn%C3%A9+obdobia&amp;source=lnms&amp;tbm=isch&amp;sa=X&amp;ved=0ahUKEwjBraKrqefZAhXiE5oKHU0PCG8Q_AUICigB&amp;biw=1366&amp;bih=651#imgrc=LTa17tL7XqoViM:&amp;spf=1520876198551" TargetMode="External"/><Relationship Id="rId5" Type="http://schemas.openxmlformats.org/officeDocument/2006/relationships/hyperlink" Target="https://www.google.sk/search?q=vznik+slovenskej+republiky&amp;source=lnms&amp;tbm=isch&amp;sa=X&amp;ved=0ahUKEwj3r_OEtOfZAhULqaQKHZvMD6kQ_AUICigB&amp;biw=1366&amp;bih=651#imgrc=0pwcB6I8rmDDxM:&amp;spf=1520879080265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www.google.sk/search?q=nov%C3%BD+rok&amp;source=lnms&amp;tbm=isch&amp;sa=X&amp;ved=0ahUKEwjZx7zksOfZAhXC-qQKHeQSCukQ_AUICigB&amp;biw=1366&amp;bih=651#imgrc=dbaMa4Q-zqOyQM:&amp;spf=1520879035016" TargetMode="External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Rok v kalendári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Prvouka</a:t>
            </a:r>
            <a:r>
              <a:rPr lang="sk-SK" dirty="0" smtClean="0"/>
              <a:t> 2. ročník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2547" r="15446"/>
          <a:stretch/>
        </p:blipFill>
        <p:spPr>
          <a:xfrm>
            <a:off x="6763656" y="1553029"/>
            <a:ext cx="5182636" cy="45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Nový rok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Prelom starého a nového roka sa oslavuje ohňostrojom a zábavou.</a:t>
            </a:r>
          </a:p>
          <a:p>
            <a:r>
              <a:rPr lang="sk-SK" sz="2800" dirty="0" smtClean="0"/>
              <a:t>Je to prelom z 31.12. na 1.1. 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80" y="1789124"/>
            <a:ext cx="7234692" cy="50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Veľká noc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2800" dirty="0" smtClean="0"/>
              <a:t>Jej termín sa mení pripadá na marec alebo apríl.</a:t>
            </a:r>
          </a:p>
          <a:p>
            <a:r>
              <a:rPr lang="sk-SK" sz="2800" dirty="0" smtClean="0"/>
              <a:t>Veľkonočné obdobie tvorí: zelený štvrtok, veľký piatok, biela sobota, veľkonočná nedeľa, veľkonočný pondelok.</a:t>
            </a:r>
            <a:r>
              <a:rPr lang="sk-SK" sz="2800" dirty="0"/>
              <a:t> </a:t>
            </a:r>
            <a:r>
              <a:rPr lang="sk-SK" sz="2800" dirty="0" smtClean="0"/>
              <a:t> Umučenie a ukrižovanie Ježiša Krista</a:t>
            </a:r>
            <a:endParaRPr lang="sk-SK" sz="2800" dirty="0" smtClean="0"/>
          </a:p>
          <a:p>
            <a:r>
              <a:rPr lang="sk-SK" sz="2800" dirty="0" smtClean="0"/>
              <a:t>Oslavuje </a:t>
            </a:r>
            <a:r>
              <a:rPr lang="sk-SK" sz="2800" dirty="0"/>
              <a:t>sa nový život- </a:t>
            </a:r>
            <a:r>
              <a:rPr lang="sk-SK" sz="2800" dirty="0" smtClean="0"/>
              <a:t>jar všetko sa zobúdza príroda, zvieratá.</a:t>
            </a:r>
            <a:endParaRPr lang="sk-SK" sz="2800" dirty="0"/>
          </a:p>
          <a:p>
            <a:endParaRPr lang="sk-SK" sz="2800" dirty="0" smtClean="0"/>
          </a:p>
          <a:p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5" y="2247372"/>
            <a:ext cx="9040142" cy="39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Pamiatka zosnulých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 smtClean="0"/>
              <a:t>Spomíname na zosnulých, chodíme na cintorín zapáliť sviečky a pomodliť sa.</a:t>
            </a:r>
          </a:p>
          <a:p>
            <a:r>
              <a:rPr lang="sk-SK" sz="3200" b="1" dirty="0"/>
              <a:t>Katolícka cirkev 1. novembra slávi prikázaný sviatok Všetkých svätých, na ktorý 2. novembra nadväzuje deň Spomienky na všetkých verných zosnulých, ľudovo nazývaný Dušičky.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9" y="1946480"/>
            <a:ext cx="4348568" cy="32614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35" y="2258219"/>
            <a:ext cx="6318249" cy="4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Slovenskej republiky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4" y="3373589"/>
            <a:ext cx="8019728" cy="3107645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1.1.1993 vznik Slovenskej republiky</a:t>
            </a:r>
            <a:endParaRPr lang="sk-SK" sz="3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12" y="479720"/>
            <a:ext cx="2133600" cy="12009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21288" y="2883682"/>
            <a:ext cx="3841648" cy="30643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0" y="371717"/>
            <a:ext cx="4167659" cy="28578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38" y="405039"/>
            <a:ext cx="2198461" cy="21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733015"/>
            <a:ext cx="8761413" cy="706964"/>
          </a:xfrm>
        </p:spPr>
        <p:txBody>
          <a:bodyPr/>
          <a:lstStyle/>
          <a:p>
            <a:r>
              <a:rPr lang="sk-SK" dirty="0" smtClean="0"/>
              <a:t>Sviatky- sú dni pracovného pokoja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91458"/>
              </p:ext>
            </p:extLst>
          </p:nvPr>
        </p:nvGraphicFramePr>
        <p:xfrm>
          <a:off x="3135086" y="2105685"/>
          <a:ext cx="4644571" cy="4578140"/>
        </p:xfrm>
        <a:graphic>
          <a:graphicData uri="http://schemas.openxmlformats.org/drawingml/2006/table">
            <a:tbl>
              <a:tblPr/>
              <a:tblGrid>
                <a:gridCol w="1819263"/>
                <a:gridCol w="2825308"/>
              </a:tblGrid>
              <a:tr h="416195">
                <a:tc>
                  <a:txBody>
                    <a:bodyPr/>
                    <a:lstStyle/>
                    <a:p>
                      <a:r>
                        <a:rPr lang="sk-SK" sz="1100" dirty="0"/>
                        <a:t>1. januára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Deň vzniku Slovenskej republiky*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6. januára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Zjavenie Pána (Traja králi)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30. marec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Veľký piatok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2. apríl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Veľkonočný pondelok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1. mája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Sviatok práce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95">
                <a:tc>
                  <a:txBody>
                    <a:bodyPr/>
                    <a:lstStyle/>
                    <a:p>
                      <a:r>
                        <a:rPr lang="sk-SK" sz="1100"/>
                        <a:t>8. mája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Deň  víťazstva nad fašizmom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95">
                <a:tc>
                  <a:txBody>
                    <a:bodyPr/>
                    <a:lstStyle/>
                    <a:p>
                      <a:r>
                        <a:rPr lang="sk-SK" sz="1100"/>
                        <a:t>5. júla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/>
                        <a:t>Sviatok svätého Cyrila a Metoda*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29. augusta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Výročie SNP*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95">
                <a:tc>
                  <a:txBody>
                    <a:bodyPr/>
                    <a:lstStyle/>
                    <a:p>
                      <a:r>
                        <a:rPr lang="sk-SK" sz="1100"/>
                        <a:t>1. septembra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Deň Ústavy Slovenskej republiky*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95">
                <a:tc>
                  <a:txBody>
                    <a:bodyPr/>
                    <a:lstStyle/>
                    <a:p>
                      <a:r>
                        <a:rPr lang="sk-SK" sz="1100"/>
                        <a:t>15. septembra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Sedembolestná Panna Mária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1. novembra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Sviatok všetkých svätých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195">
                <a:tc>
                  <a:txBody>
                    <a:bodyPr/>
                    <a:lstStyle/>
                    <a:p>
                      <a:r>
                        <a:rPr lang="sk-SK" sz="1100"/>
                        <a:t>17. novembra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100"/>
                        <a:t>Deň boja za slobodu a demokraciu*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24. decembra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Štedrý deň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25. decembra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Prvý sviatok vianočný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>
                  <a:txBody>
                    <a:bodyPr/>
                    <a:lstStyle/>
                    <a:p>
                      <a:r>
                        <a:rPr lang="sk-SK" sz="1100"/>
                        <a:t>26. decembra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100"/>
                        <a:t>Druhý sviatok vianočný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97">
                <a:tc gridSpan="2">
                  <a:txBody>
                    <a:bodyPr/>
                    <a:lstStyle/>
                    <a:p>
                      <a:r>
                        <a:rPr lang="sk-SK" sz="1100" dirty="0"/>
                        <a:t>* štátny sviatok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28573" y="1818192"/>
            <a:ext cx="5355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1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Arial" panose="020B0604020202020204" pitchFamily="34" charset="0"/>
              </a:rPr>
              <a:t>Štátne sviatky a dni pracovného </a:t>
            </a:r>
            <a:r>
              <a:rPr kumimoji="0" lang="sk-SK" sz="1200" b="1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Arial" panose="020B0604020202020204" pitchFamily="34" charset="0"/>
              </a:rPr>
              <a:t>pokoja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6" y="4296229"/>
            <a:ext cx="4279341" cy="234405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676"/>
            <a:ext cx="2986682" cy="199361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4" y="2265232"/>
            <a:ext cx="2705834" cy="1796843"/>
          </a:xfrm>
          <a:prstGeom prst="rect">
            <a:avLst/>
          </a:prstGeom>
        </p:spPr>
      </p:pic>
      <p:sp>
        <p:nvSpPr>
          <p:cNvPr id="3" name="AutoShape 2" descr="Zuzana Čaputová - Nová prezidentská fotka. Tentokrát s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Zuzana Čaputová - Nová prezidentská fotka. Tentokrát s...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6" descr="Zuzana Čaputová - Nová prezidentská fotka. Tentokrát s...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43" y="19189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1567543"/>
            <a:ext cx="8825659" cy="4452257"/>
          </a:xfrm>
        </p:spPr>
        <p:txBody>
          <a:bodyPr>
            <a:normAutofit fontScale="40000" lnSpcReduction="20000"/>
          </a:bodyPr>
          <a:lstStyle/>
          <a:p>
            <a:r>
              <a:rPr lang="sk-SK" dirty="0">
                <a:hlinkClick r:id="rId2"/>
              </a:rPr>
              <a:t>https://www.google.sk/search?q=4+ro%C4%8Dn%C3%A9+obdobia&amp;source=lnms&amp;tbm=isch&amp;sa=X&amp;ved=0ahUKEwjBraKrqefZAhXiE5oKHU0PCG8Q_AUICigB&amp;biw=1366&amp;bih=651#imgrc=cyDQbR0BRAf7SM:&amp;</a:t>
            </a:r>
            <a:r>
              <a:rPr lang="sk-SK" dirty="0" smtClean="0">
                <a:hlinkClick r:id="rId2"/>
              </a:rPr>
              <a:t>spf=1520876198551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https://www.google.sk/search?q=pamiatka+zosnul%C3%BDch&amp;source=lnms&amp;tbm=isch&amp;sa=X&amp;ved=0ahUKEwjWyvygs-fZAhViDJoKHXtwCToQ_AUICigB&amp;biw=1366&amp;bih=651#imgdii=4681SsJS5tvzbM:&amp;imgrc=vsrKDIHEZQqRCM:&amp;</a:t>
            </a:r>
            <a:r>
              <a:rPr lang="sk-SK" dirty="0" smtClean="0">
                <a:hlinkClick r:id="rId3"/>
              </a:rPr>
              <a:t>spf=1520878934132</a:t>
            </a:r>
            <a:endParaRPr lang="sk-SK" dirty="0" smtClean="0"/>
          </a:p>
          <a:p>
            <a:r>
              <a:rPr lang="sk-SK" dirty="0"/>
              <a:t>https://www.google.sk/search?biw=1366&amp;bih=651&amp;tbm=isch&amp;sa=1&amp;ei=6MWmWti7HYr4kwX3rJvIBw&amp;q=vznik+slovenskej+republiky+slovenska+mena&amp;oq=vznik+slovenskej+republiky+slovenska+mena&amp;gs_l=psy-ab.3...162201.166256.0.166537.15.15.0.0.0.0.308.2070.0j12j1j1.14.0....0...1c.1.64.psy-ab..1.1.305...0i30k1j0i24k1.0.hgg3V93zdok#imgrc=k6oLU1B4NKr9KM:&amp;</a:t>
            </a:r>
            <a:r>
              <a:rPr lang="sk-SK" dirty="0" smtClean="0"/>
              <a:t>spf=1520879248671</a:t>
            </a:r>
          </a:p>
          <a:p>
            <a:r>
              <a:rPr lang="sk-SK" dirty="0"/>
              <a:t>https://www.google.sk/search?tbm=isch&amp;q=sviatky+v+slovenskej+republike&amp;chips=q:sviatky+v+slovenskej+republike,online_chips:%C3%BAstavy+slovenskej&amp;sa=X&amp;ved=0ahUKEwiP2OCxtufZAhVDzKQKHYE9AaMQ4lYIJygB&amp;biw=1366&amp;bih=651&amp;dpr=1#imgrc=OJ_tR6ED6rCfaM:&amp;spf=1520879701840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https://www.google.sk/search?q=nov%C3%BD+rok&amp;source=lnms&amp;tbm=isch&amp;sa=X&amp;ved=0ahUKEwjZx7zksOfZAhXC-qQKHeQSCukQ_AUICigB&amp;biw=1366&amp;bih=651#imgrc=dbaMa4Q-zqOyQM:&amp;</a:t>
            </a:r>
            <a:r>
              <a:rPr lang="sk-SK" dirty="0" smtClean="0">
                <a:hlinkClick r:id="rId4"/>
              </a:rPr>
              <a:t>spf=1520879035016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https://www.google.sk/search?q=vznik+slovenskej+republiky&amp;source=lnms&amp;tbm=isch&amp;sa=X&amp;ved=0ahUKEwj3r_OEtOfZAhULqaQKHZvMD6kQ_AUICigB&amp;biw=1366&amp;bih=651#imgrc=0pwcB6I8rmDDxM:&amp;</a:t>
            </a:r>
            <a:r>
              <a:rPr lang="sk-SK" dirty="0" smtClean="0">
                <a:hlinkClick r:id="rId5"/>
              </a:rPr>
              <a:t>spf=1520879080265</a:t>
            </a:r>
            <a:endParaRPr lang="sk-SK" dirty="0" smtClean="0"/>
          </a:p>
          <a:p>
            <a:r>
              <a:rPr lang="sk-SK" dirty="0"/>
              <a:t>https://www.google.sk/search?tbm=isch&amp;q=sviatky+v+slovenskej+republike&amp;chips=q:sviatky+v+slovenskej+republike,online_chips:%C3%BAstavy+slovenskej&amp;sa=X&amp;ved=0ahUKEwiP2OCxtufZAhVDzKQKHYE9AaMQ4lYIJygB&amp;biw=1366&amp;bih=651&amp;dpr=1#imgrc=ScvaDQVUlhUBhM:&amp;</a:t>
            </a:r>
            <a:r>
              <a:rPr lang="sk-SK" dirty="0" smtClean="0"/>
              <a:t>spf=1520879701840</a:t>
            </a:r>
          </a:p>
          <a:p>
            <a:r>
              <a:rPr lang="sk-SK" dirty="0"/>
              <a:t>https://www.google.sk/search?tbm=isch&amp;q=sviatky+v+slovenskej+republike&amp;chips=q:sviatky+v+slovenskej+republike,online_chips:%C3%BAstavy+slovenskej&amp;sa=X&amp;ved=0ahUKEwiP2OCxtufZAhVDzKQKHYE9AaMQ4lYIJygB&amp;biw=1366&amp;bih=651&amp;dpr=1#imgrc=ZcMSUmT7lv6ElM:&amp;spf=1520879701840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https://www.google.sk/search?q=4+ro%C4%8Dn%C3%A9+obdobia&amp;source=lnms&amp;tbm=isch&amp;sa=X&amp;ved=0ahUKEwjBraKrqefZAhXiE5oKHU0PCG8Q_AUICigB&amp;biw=1366&amp;bih=651#imgrc=LTa17tL7XqoViM:&amp;</a:t>
            </a:r>
            <a:r>
              <a:rPr lang="sk-SK" dirty="0" smtClean="0">
                <a:hlinkClick r:id="rId6"/>
              </a:rPr>
              <a:t>spf=1520876198551</a:t>
            </a:r>
            <a:endParaRPr lang="sk-SK" dirty="0" smtClean="0"/>
          </a:p>
          <a:p>
            <a:r>
              <a:rPr lang="sk-SK" dirty="0"/>
              <a:t>https://www.google.sk/search?tbm=isch&amp;q=sviatky+v+slovenskej+republike&amp;chips=q:sviatky+v+slovenskej+republike,online_chips:%C3%BAstavy+slovenskej&amp;sa=X&amp;ved=0ahUKEwiP2OCxtufZAhVDzKQKHYE9AaMQ4lYIJygB&amp;biw=1366&amp;bih=651&amp;dpr=1#imgrc=0BZkydl1rpbCPM:&amp;spf=1520879701840</a:t>
            </a:r>
            <a:endParaRPr lang="sk-SK" dirty="0" smtClean="0"/>
          </a:p>
          <a:p>
            <a:r>
              <a:rPr lang="sk-SK" dirty="0">
                <a:hlinkClick r:id="rId7"/>
              </a:rPr>
              <a:t>https://www.google.sk/search?q=4+ro%C4%8Dn%C3%A9+obdobia&amp;source=lnms&amp;tbm=isch&amp;sa=X&amp;ved=0ahUKEwjBraKrqefZAhXiE5oKHU0PCG8Q_AUICigB&amp;biw=1366&amp;bih=651#imgrc=4sVQc0kRnrRkEM:&amp;</a:t>
            </a:r>
            <a:r>
              <a:rPr lang="sk-SK" dirty="0" smtClean="0">
                <a:hlinkClick r:id="rId7"/>
              </a:rPr>
              <a:t>spf=1520876198551</a:t>
            </a:r>
            <a:endParaRPr lang="sk-SK" dirty="0" smtClean="0"/>
          </a:p>
          <a:p>
            <a:r>
              <a:rPr lang="sk-SK" dirty="0"/>
              <a:t>https://www.google.sk/search?biw=1366&amp;bih=651&amp;tbm=isch&amp;sa=1&amp;ei=LsqmWt3LD4jg6ASz9KO4BA&amp;q=rok+%C5%A1kolsky&amp;oq=rok+%C5%A1kolsky&amp;gs_l=psy-ab.3...14425.18232.0.18558.8.7.0.1.1.0.232.1552.0j1j6.7.0....0...1c.1.64.psy-ab..0.7.1400...0j0i19k1j0i8i30i19k1j0i30i19k1j0i30k1j0i8i30k1j0i24k1.0.ZiCFOgukx2Q#imgrc=QgcLXvloiaY4lM:&amp;</a:t>
            </a:r>
            <a:r>
              <a:rPr lang="sk-SK" dirty="0" smtClean="0"/>
              <a:t>spf=1520880194188</a:t>
            </a:r>
          </a:p>
          <a:p>
            <a:endParaRPr lang="sk-SK" dirty="0" smtClean="0"/>
          </a:p>
          <a:p>
            <a:r>
              <a:rPr lang="sk-SK" dirty="0" smtClean="0">
                <a:hlinkClick r:id="rId8"/>
              </a:rPr>
              <a:t>https</a:t>
            </a:r>
            <a:r>
              <a:rPr lang="sk-SK" dirty="0">
                <a:hlinkClick r:id="rId8"/>
              </a:rPr>
              <a:t>://www.google.sk/search?biw=1366&amp;bih=651&amp;tbm=isch&amp;sa=1&amp;ei=prqmWryELYiasAeZ2ojADQ&amp;q=vianoce&amp;oq=vianoce&amp;gs_l=psy-ab</a:t>
            </a:r>
            <a:r>
              <a:rPr lang="sk-SK" dirty="0" smtClean="0"/>
              <a:t>.</a:t>
            </a:r>
          </a:p>
          <a:p>
            <a:r>
              <a:rPr lang="sk-SK" dirty="0" smtClean="0"/>
              <a:t>3</a:t>
            </a:r>
            <a:r>
              <a:rPr lang="sk-SK" dirty="0"/>
              <a:t>..</a:t>
            </a:r>
            <a:r>
              <a:rPr lang="sk-SK" dirty="0" smtClean="0"/>
              <a:t>0l10.696020</a:t>
            </a:r>
            <a:r>
              <a:rPr lang="sk-SK" dirty="0"/>
              <a:t>https://www.google.sk/</a:t>
            </a:r>
            <a:r>
              <a:rPr lang="sk-SK" dirty="0" err="1"/>
              <a:t>search?q</a:t>
            </a:r>
            <a:r>
              <a:rPr lang="sk-SK" dirty="0"/>
              <a:t>=</a:t>
            </a:r>
            <a:r>
              <a:rPr lang="sk-SK" dirty="0" err="1"/>
              <a:t>vznik+slovenskej+republiky&amp;source</a:t>
            </a:r>
            <a:r>
              <a:rPr lang="sk-SK" dirty="0"/>
              <a:t>=</a:t>
            </a:r>
            <a:r>
              <a:rPr lang="sk-SK" dirty="0" err="1"/>
              <a:t>lnms&amp;tbm</a:t>
            </a:r>
            <a:r>
              <a:rPr lang="sk-SK" dirty="0"/>
              <a:t>=</a:t>
            </a:r>
            <a:r>
              <a:rPr lang="sk-SK" dirty="0" err="1"/>
              <a:t>isch&amp;sa</a:t>
            </a:r>
            <a:r>
              <a:rPr lang="sk-SK" dirty="0"/>
              <a:t>=</a:t>
            </a:r>
            <a:r>
              <a:rPr lang="sk-SK" dirty="0" err="1"/>
              <a:t>X&amp;ved</a:t>
            </a:r>
            <a:r>
              <a:rPr lang="sk-SK" dirty="0"/>
              <a:t>=0ahUKEwj3r_OEtOfZAhULqaQKHZvMD6kQ_AUICigB&amp;biw=1366&amp;bih=651#imgdii=Pkl3ckUUWlRXeM:&amp;</a:t>
            </a:r>
            <a:r>
              <a:rPr lang="sk-SK" dirty="0" err="1"/>
              <a:t>imgrc</a:t>
            </a:r>
            <a:r>
              <a:rPr lang="sk-SK" dirty="0"/>
              <a:t>=</a:t>
            </a:r>
            <a:r>
              <a:rPr lang="sk-SK" dirty="0" err="1"/>
              <a:t>L_AXlzmfEDgQwM</a:t>
            </a:r>
            <a:r>
              <a:rPr lang="sk-SK" dirty="0"/>
              <a:t>:&amp;</a:t>
            </a:r>
            <a:r>
              <a:rPr lang="sk-SK" dirty="0" err="1" smtClean="0"/>
              <a:t>spf</a:t>
            </a:r>
            <a:r>
              <a:rPr lang="sk-SK" dirty="0" smtClean="0"/>
              <a:t>=1520879080265.699959.0.700294.22.13.0.0.0.0.339.2568.2j1j0j7.11.0</a:t>
            </a:r>
            <a:r>
              <a:rPr lang="sk-SK" dirty="0"/>
              <a:t>....0...1c.1.64.psy-ab..14.7.2253.0..0i67k1j0i30k1j0i5i30k1j0i24k1.277.Ja212o9i2Dc#imgrc=YGh_Lqiw9dBDJM:&amp;spf=1520877944148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86" y="973668"/>
            <a:ext cx="5715000" cy="5715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9" y="1567543"/>
            <a:ext cx="5039567" cy="50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má 4 ročné obdobia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0708" y="2008413"/>
            <a:ext cx="8825659" cy="4073071"/>
          </a:xfrm>
        </p:spPr>
        <p:txBody>
          <a:bodyPr>
            <a:normAutofit/>
          </a:bodyPr>
          <a:lstStyle/>
          <a:p>
            <a:r>
              <a:rPr lang="sk-SK" sz="5400" dirty="0" smtClean="0"/>
              <a:t>Jar</a:t>
            </a:r>
          </a:p>
          <a:p>
            <a:r>
              <a:rPr lang="sk-SK" sz="5400" dirty="0" smtClean="0"/>
              <a:t>Leto</a:t>
            </a:r>
          </a:p>
          <a:p>
            <a:r>
              <a:rPr lang="sk-SK" sz="5400" dirty="0" smtClean="0"/>
              <a:t>Jeseň</a:t>
            </a:r>
          </a:p>
          <a:p>
            <a:r>
              <a:rPr lang="sk-SK" sz="5400" dirty="0" smtClean="0"/>
              <a:t>Zima</a:t>
            </a:r>
          </a:p>
          <a:p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9416" r="12385" b="10039"/>
          <a:stretch/>
        </p:blipFill>
        <p:spPr>
          <a:xfrm>
            <a:off x="4049485" y="1836964"/>
            <a:ext cx="6633028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Jarné mesiace sú</a:t>
            </a:r>
            <a:r>
              <a:rPr lang="sk-SK" sz="4800" dirty="0" smtClean="0">
                <a:latin typeface="Arial Black" panose="020B0A04020102020204" pitchFamily="34" charset="0"/>
              </a:rPr>
              <a:t>:  </a:t>
            </a:r>
            <a:endParaRPr lang="sk-SK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sz="4800" dirty="0" smtClean="0">
                <a:latin typeface="Arial Black" panose="020B0A04020102020204" pitchFamily="34" charset="0"/>
              </a:rPr>
              <a:t>marec,</a:t>
            </a:r>
          </a:p>
          <a:p>
            <a:pPr marL="0" indent="0">
              <a:buNone/>
            </a:pPr>
            <a:r>
              <a:rPr lang="sk-SK" sz="4800" dirty="0" smtClean="0">
                <a:latin typeface="Arial Black" panose="020B0A04020102020204" pitchFamily="34" charset="0"/>
              </a:rPr>
              <a:t>apríl,</a:t>
            </a:r>
          </a:p>
          <a:p>
            <a:pPr marL="0" indent="0">
              <a:buNone/>
            </a:pPr>
            <a:r>
              <a:rPr lang="sk-SK" sz="4800" dirty="0" smtClean="0">
                <a:latin typeface="Arial Black" panose="020B0A04020102020204" pitchFamily="34" charset="0"/>
              </a:rPr>
              <a:t>máj</a:t>
            </a:r>
          </a:p>
        </p:txBody>
      </p:sp>
    </p:spTree>
    <p:extLst>
      <p:ext uri="{BB962C8B-B14F-4D97-AF65-F5344CB8AC3E}">
        <p14:creationId xmlns:p14="http://schemas.microsoft.com/office/powerpoint/2010/main" val="126277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Letné mesiace sú:</a:t>
            </a:r>
          </a:p>
          <a:p>
            <a:pPr marL="0" indent="0">
              <a:buNone/>
            </a:pPr>
            <a:r>
              <a:rPr lang="sk-SK" sz="4800" b="1" dirty="0">
                <a:solidFill>
                  <a:schemeClr val="tx1"/>
                </a:solidFill>
              </a:rPr>
              <a:t>j</a:t>
            </a:r>
            <a:r>
              <a:rPr lang="sk-SK" sz="4800" b="1" dirty="0" smtClean="0">
                <a:solidFill>
                  <a:schemeClr val="tx1"/>
                </a:solidFill>
              </a:rPr>
              <a:t>ún</a:t>
            </a:r>
          </a:p>
          <a:p>
            <a:pPr marL="0" indent="0">
              <a:buNone/>
            </a:pPr>
            <a:r>
              <a:rPr lang="sk-SK" sz="4800" b="1" dirty="0"/>
              <a:t>j</a:t>
            </a:r>
            <a:r>
              <a:rPr lang="sk-SK" sz="4800" b="1" dirty="0" smtClean="0"/>
              <a:t>úl</a:t>
            </a:r>
          </a:p>
          <a:p>
            <a:pPr marL="0" indent="0">
              <a:buNone/>
            </a:pPr>
            <a:r>
              <a:rPr lang="sk-SK" sz="4800" b="1" dirty="0" smtClean="0"/>
              <a:t>august</a:t>
            </a:r>
            <a:endParaRPr lang="sk-SK" sz="4800" b="1" dirty="0"/>
          </a:p>
        </p:txBody>
      </p:sp>
    </p:spTree>
    <p:extLst>
      <p:ext uri="{BB962C8B-B14F-4D97-AF65-F5344CB8AC3E}">
        <p14:creationId xmlns:p14="http://schemas.microsoft.com/office/powerpoint/2010/main" val="283021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JESEŇ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Jesenné mesiace sú:</a:t>
            </a:r>
          </a:p>
          <a:p>
            <a:pPr marL="0" indent="0">
              <a:buNone/>
            </a:pPr>
            <a:r>
              <a:rPr lang="sk-SK" sz="4800" b="1" dirty="0"/>
              <a:t>s</a:t>
            </a:r>
            <a:r>
              <a:rPr lang="sk-SK" sz="4800" b="1" dirty="0" smtClean="0"/>
              <a:t>eptember</a:t>
            </a:r>
          </a:p>
          <a:p>
            <a:pPr marL="0" indent="0">
              <a:buNone/>
            </a:pPr>
            <a:r>
              <a:rPr lang="sk-SK" sz="4800" b="1" dirty="0"/>
              <a:t>o</a:t>
            </a:r>
            <a:r>
              <a:rPr lang="sk-SK" sz="4800" b="1" dirty="0" smtClean="0"/>
              <a:t>któber</a:t>
            </a:r>
          </a:p>
          <a:p>
            <a:pPr marL="0" indent="0">
              <a:buNone/>
            </a:pPr>
            <a:r>
              <a:rPr lang="sk-SK" sz="4800" b="1" dirty="0" smtClean="0"/>
              <a:t>november</a:t>
            </a:r>
            <a:endParaRPr lang="sk-SK" sz="4800" b="1" dirty="0"/>
          </a:p>
        </p:txBody>
      </p:sp>
    </p:spTree>
    <p:extLst>
      <p:ext uri="{BB962C8B-B14F-4D97-AF65-F5344CB8AC3E}">
        <p14:creationId xmlns:p14="http://schemas.microsoft.com/office/powerpoint/2010/main" val="119222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ZIMA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Zimné mesiace sú:</a:t>
            </a:r>
          </a:p>
          <a:p>
            <a:pPr marL="0" indent="0">
              <a:buNone/>
            </a:pPr>
            <a:r>
              <a:rPr lang="sk-SK" sz="4800" dirty="0">
                <a:latin typeface="Arial Black" panose="020B0A04020102020204" pitchFamily="34" charset="0"/>
              </a:rPr>
              <a:t>d</a:t>
            </a:r>
            <a:r>
              <a:rPr lang="sk-SK" sz="4800" dirty="0" smtClean="0">
                <a:latin typeface="Arial Black" panose="020B0A04020102020204" pitchFamily="34" charset="0"/>
              </a:rPr>
              <a:t>ecember</a:t>
            </a:r>
          </a:p>
          <a:p>
            <a:pPr marL="0" indent="0">
              <a:buNone/>
            </a:pPr>
            <a:r>
              <a:rPr lang="sk-SK" sz="4800" dirty="0">
                <a:latin typeface="Arial Black" panose="020B0A04020102020204" pitchFamily="34" charset="0"/>
              </a:rPr>
              <a:t>j</a:t>
            </a:r>
            <a:r>
              <a:rPr lang="sk-SK" sz="4800" dirty="0" smtClean="0">
                <a:latin typeface="Arial Black" panose="020B0A04020102020204" pitchFamily="34" charset="0"/>
              </a:rPr>
              <a:t>anuár</a:t>
            </a:r>
          </a:p>
          <a:p>
            <a:pPr marL="0" indent="0">
              <a:buNone/>
            </a:pPr>
            <a:r>
              <a:rPr lang="sk-SK" sz="4800" dirty="0">
                <a:latin typeface="Arial Black" panose="020B0A04020102020204" pitchFamily="34" charset="0"/>
              </a:rPr>
              <a:t>f</a:t>
            </a:r>
            <a:r>
              <a:rPr lang="sk-SK" sz="4800" dirty="0" smtClean="0">
                <a:latin typeface="Arial Black" panose="020B0A04020102020204" pitchFamily="34" charset="0"/>
              </a:rPr>
              <a:t>ebruár</a:t>
            </a:r>
            <a:endParaRPr lang="sk-SK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1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má 12 mesiacov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9848" y="2703672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marec, apríl, máj</a:t>
            </a:r>
          </a:p>
        </p:txBody>
      </p:sp>
      <p:sp>
        <p:nvSpPr>
          <p:cNvPr id="4" name="Obdĺžnik 3"/>
          <p:cNvSpPr/>
          <p:nvPr/>
        </p:nvSpPr>
        <p:spPr>
          <a:xfrm>
            <a:off x="683272" y="1780342"/>
            <a:ext cx="9769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sk-S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sk-SK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ecember, j</a:t>
            </a:r>
            <a:r>
              <a:rPr lang="sk-SK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anuár, február</a:t>
            </a:r>
            <a:endParaRPr lang="sk-SK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42894" y="3727173"/>
            <a:ext cx="5681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sk-SK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sk-SK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ún, júl, august</a:t>
            </a:r>
            <a:endParaRPr lang="sk-SK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39848" y="4650503"/>
            <a:ext cx="1136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sk-S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  <a:r>
              <a:rPr lang="sk-SK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eptember, október, november</a:t>
            </a:r>
            <a:endParaRPr lang="sk-SK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02" y="1535489"/>
            <a:ext cx="6553200" cy="48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5582" y="2603500"/>
            <a:ext cx="9498532" cy="34163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Každý deň v roku má svoj dátum.</a:t>
            </a:r>
          </a:p>
          <a:p>
            <a:r>
              <a:rPr lang="sk-SK" sz="3200" dirty="0" smtClean="0"/>
              <a:t>Z neho sa dozvieme deň, mesiac, rok.</a:t>
            </a:r>
          </a:p>
          <a:p>
            <a:r>
              <a:rPr lang="sk-SK" sz="3200" dirty="0" smtClean="0"/>
              <a:t>Počas roka oslavujeme rôzne sviatky.</a:t>
            </a:r>
          </a:p>
          <a:p>
            <a:endParaRPr lang="sk-SK" sz="3600" dirty="0"/>
          </a:p>
        </p:txBody>
      </p:sp>
      <p:sp>
        <p:nvSpPr>
          <p:cNvPr id="4" name="Obdĺžnik 3"/>
          <p:cNvSpPr/>
          <p:nvPr/>
        </p:nvSpPr>
        <p:spPr>
          <a:xfrm>
            <a:off x="4152875" y="4723563"/>
            <a:ext cx="3288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4. 4. 2018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03" y="1197085"/>
            <a:ext cx="6715767" cy="52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Vianoce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Najkrajšie obdobie roka.</a:t>
            </a:r>
          </a:p>
          <a:p>
            <a:r>
              <a:rPr lang="sk-SK" sz="2400" dirty="0" smtClean="0"/>
              <a:t>24.12. štedrý deň začiatok vianočného obdobia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2" y="1680632"/>
            <a:ext cx="85852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</TotalTime>
  <Words>467</Words>
  <Application>Microsoft Office PowerPoint</Application>
  <PresentationFormat>Vlastná</PresentationFormat>
  <Paragraphs>101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Ión − zasadacia miestnosť</vt:lpstr>
      <vt:lpstr>Rok v kalendári</vt:lpstr>
      <vt:lpstr>Rok má 4 ročné obdobia</vt:lpstr>
      <vt:lpstr>JAR</vt:lpstr>
      <vt:lpstr>LETO</vt:lpstr>
      <vt:lpstr>JESEŇ</vt:lpstr>
      <vt:lpstr>ZIMA</vt:lpstr>
      <vt:lpstr>Rok má 12 mesiacov</vt:lpstr>
      <vt:lpstr>Rok </vt:lpstr>
      <vt:lpstr>Vianoce </vt:lpstr>
      <vt:lpstr>Nový rok</vt:lpstr>
      <vt:lpstr>Veľká noc</vt:lpstr>
      <vt:lpstr>Pamiatka zosnulých</vt:lpstr>
      <vt:lpstr>Vznik Slovenskej republiky</vt:lpstr>
      <vt:lpstr>Sviatky- sú dni pracovného pokoja</vt:lpstr>
      <vt:lpstr>Zdroj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v kalendári</dc:title>
  <dc:creator>Renka</dc:creator>
  <cp:lastModifiedBy>učiteľ</cp:lastModifiedBy>
  <cp:revision>11</cp:revision>
  <dcterms:created xsi:type="dcterms:W3CDTF">2018-03-12T17:32:43Z</dcterms:created>
  <dcterms:modified xsi:type="dcterms:W3CDTF">2020-05-03T20:29:39Z</dcterms:modified>
</cp:coreProperties>
</file>